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ubik Medium"/>
      <p:regular r:id="rId19"/>
      <p:bold r:id="rId20"/>
      <p:italic r:id="rId21"/>
      <p:boldItalic r:id="rId22"/>
    </p:embeddedFont>
    <p:embeddedFont>
      <p:font typeface="Rubik Light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Rubik ExtraBold"/>
      <p:bold r:id="rId35"/>
      <p:boldItalic r:id="rId36"/>
    </p:embeddedFont>
    <p:embeddedFont>
      <p:font typeface="Roboto Light"/>
      <p:regular r:id="rId37"/>
      <p:bold r:id="rId38"/>
      <p:italic r:id="rId39"/>
      <p:boldItalic r:id="rId40"/>
    </p:embeddedFont>
    <p:embeddedFont>
      <p:font typeface="Rubik"/>
      <p:regular r:id="rId41"/>
      <p:bold r:id="rId42"/>
      <p:italic r:id="rId43"/>
      <p:boldItalic r:id="rId44"/>
    </p:embeddedFont>
    <p:embeddedFont>
      <p:font typeface="Rubik SemiBol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o53p+14MCZ4En3OSk9frJr7gl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86BA60-248D-407A-A7F2-DEA4351B7832}">
  <a:tblStyle styleId="{D786BA60-248D-407A-A7F2-DEA4351B783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font" Target="fonts/RobotoLight-italic.fntdata"/><Relationship Id="rId26" Type="http://schemas.openxmlformats.org/officeDocument/2006/relationships/font" Target="fonts/RubikLight-boldItalic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42" Type="http://schemas.openxmlformats.org/officeDocument/2006/relationships/font" Target="fonts/Rubik-bold.fntdata"/><Relationship Id="rId47" Type="http://schemas.openxmlformats.org/officeDocument/2006/relationships/font" Target="fonts/RubikSemiBold-italic.fntdata"/><Relationship Id="rId34" Type="http://schemas.openxmlformats.org/officeDocument/2006/relationships/font" Target="fonts/PoppinsLight-boldItalic.fntdata"/><Relationship Id="rId21" Type="http://schemas.openxmlformats.org/officeDocument/2006/relationships/font" Target="fonts/RubikMedium-italic.fntdata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presProps" Target="presProps.xml"/><Relationship Id="rId29" Type="http://schemas.openxmlformats.org/officeDocument/2006/relationships/font" Target="fonts/Poppins-italic.fntdata"/><Relationship Id="rId16" Type="http://schemas.openxmlformats.org/officeDocument/2006/relationships/slide" Target="slides/slide10.xml"/><Relationship Id="rId40" Type="http://schemas.openxmlformats.org/officeDocument/2006/relationships/font" Target="fonts/RobotoLight-boldItalic.fntdata"/><Relationship Id="rId45" Type="http://schemas.openxmlformats.org/officeDocument/2006/relationships/font" Target="fonts/RubikSemiBold-regular.fntdata"/><Relationship Id="rId32" Type="http://schemas.openxmlformats.org/officeDocument/2006/relationships/font" Target="fonts/PoppinsLight-bold.fntdata"/><Relationship Id="rId37" Type="http://schemas.openxmlformats.org/officeDocument/2006/relationships/font" Target="fonts/RobotoLight-regular.fntdata"/><Relationship Id="rId24" Type="http://schemas.openxmlformats.org/officeDocument/2006/relationships/font" Target="fonts/RubikLight-bold.fntdata"/><Relationship Id="rId11" Type="http://schemas.openxmlformats.org/officeDocument/2006/relationships/slide" Target="slides/slide5.xml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36" Type="http://schemas.openxmlformats.org/officeDocument/2006/relationships/font" Target="fonts/RubikExtraBold-boldItalic.fntdata"/><Relationship Id="rId23" Type="http://schemas.openxmlformats.org/officeDocument/2006/relationships/font" Target="fonts/RubikLight-regular.fntdata"/><Relationship Id="rId28" Type="http://schemas.openxmlformats.org/officeDocument/2006/relationships/font" Target="fonts/Poppins-bold.fntdata"/><Relationship Id="rId15" Type="http://schemas.openxmlformats.org/officeDocument/2006/relationships/slide" Target="slides/slide9.xml"/><Relationship Id="rId44" Type="http://schemas.openxmlformats.org/officeDocument/2006/relationships/font" Target="fonts/Rubik-boldItalic.fntdata"/><Relationship Id="rId31" Type="http://schemas.openxmlformats.org/officeDocument/2006/relationships/font" Target="fonts/PoppinsLight-regular.fntdata"/><Relationship Id="rId10" Type="http://schemas.openxmlformats.org/officeDocument/2006/relationships/slide" Target="slides/slide4.xml"/><Relationship Id="rId19" Type="http://schemas.openxmlformats.org/officeDocument/2006/relationships/font" Target="fonts/RubikMedium-regular.fntdata"/><Relationship Id="rId52" Type="http://schemas.openxmlformats.org/officeDocument/2006/relationships/customXml" Target="../customXml/item3.xml"/><Relationship Id="rId43" Type="http://schemas.openxmlformats.org/officeDocument/2006/relationships/font" Target="fonts/Rubik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ubikSemiBold-boldItalic.fntdata"/><Relationship Id="rId30" Type="http://schemas.openxmlformats.org/officeDocument/2006/relationships/font" Target="fonts/Poppins-boldItalic.fntdata"/><Relationship Id="rId35" Type="http://schemas.openxmlformats.org/officeDocument/2006/relationships/font" Target="fonts/RubikExtraBold-bold.fntdata"/><Relationship Id="rId22" Type="http://schemas.openxmlformats.org/officeDocument/2006/relationships/font" Target="fonts/RubikMedium-boldItalic.fntdata"/><Relationship Id="rId27" Type="http://schemas.openxmlformats.org/officeDocument/2006/relationships/font" Target="fonts/Poppins-regular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tableStyles" Target="tableStyles.xml"/><Relationship Id="rId46" Type="http://schemas.openxmlformats.org/officeDocument/2006/relationships/font" Target="fonts/RubikSemiBold-bold.fntdata"/><Relationship Id="rId33" Type="http://schemas.openxmlformats.org/officeDocument/2006/relationships/font" Target="fonts/PoppinsLight-italic.fntdata"/><Relationship Id="rId38" Type="http://schemas.openxmlformats.org/officeDocument/2006/relationships/font" Target="fonts/RobotoLight-bold.fntdata"/><Relationship Id="rId25" Type="http://schemas.openxmlformats.org/officeDocument/2006/relationships/font" Target="fonts/RubikLight-italic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41" Type="http://schemas.openxmlformats.org/officeDocument/2006/relationships/font" Target="fonts/Rubik-regular.fntdata"/><Relationship Id="rId20" Type="http://schemas.openxmlformats.org/officeDocument/2006/relationships/font" Target="fonts/RubikMedium-bold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1beee21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2a1beee21e5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c7108cc8f_2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ec7108cc8f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c7108cc8f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ec7108cc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Tip: Important to ensure that the audience understands that this is a pilot/exploratory study</a:t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c7108cc8f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Tip: Important to ensure that the audience understands that this is a pilot/exploratory study</a:t>
            </a:r>
            <a:endParaRPr/>
          </a:p>
        </p:txBody>
      </p:sp>
      <p:sp>
        <p:nvSpPr>
          <p:cNvPr id="188" name="Google Shape;188;g1ec7108cc8f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043fe54d0_0_7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a043fe54d0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043fe54d0_0_1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2a043fe54d0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03181c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2a03181c8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c7108cc8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c7108cc8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c7108cc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ec7108cc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1fc977a9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a1fc977a9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500742" y="1835899"/>
            <a:ext cx="1119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819882"/>
            <a:ext cx="390417" cy="39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4900" y="5778500"/>
            <a:ext cx="4318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0"/>
            <a:ext cx="6731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3400" y="0"/>
            <a:ext cx="1003301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4200" y="6426200"/>
            <a:ext cx="4318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849" y="5930900"/>
            <a:ext cx="342900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8800"/>
            <a:ext cx="10033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5499" y="342900"/>
            <a:ext cx="330200" cy="100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 Medium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2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48060" y="6426200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5680" y="5868988"/>
            <a:ext cx="10033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 Medium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33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c7108cc8f_0_1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ec7108cc8f_0_1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97" name="Google Shape;97;g1ec7108cc8f_0_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043fe54d0_0_1175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g2a043fe54d0_0_1175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g2a043fe54d0_0_1175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g2a043fe54d0_0_1175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043fe54d0_0_116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9" name="Google Shape;109;g2a043fe54d0_0_116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0" name="Google Shape;110;g2a043fe54d0_0_116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043fe54d0_0_116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g2a043fe54d0_0_116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043fe54d0_0_1167"/>
          <p:cNvSpPr txBox="1"/>
          <p:nvPr>
            <p:ph type="title"/>
          </p:nvPr>
        </p:nvSpPr>
        <p:spPr>
          <a:xfrm>
            <a:off x="500741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6" name="Google Shape;116;g2a043fe54d0_0_1167"/>
          <p:cNvSpPr txBox="1"/>
          <p:nvPr>
            <p:ph idx="1" type="body"/>
          </p:nvPr>
        </p:nvSpPr>
        <p:spPr>
          <a:xfrm>
            <a:off x="500741" y="1835899"/>
            <a:ext cx="1119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Light"/>
              <a:buChar char="•"/>
              <a:defRPr i="0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•"/>
              <a:defRPr i="0" sz="24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Char char="•"/>
              <a:defRPr i="0" sz="20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g2a043fe54d0_0_1167"/>
          <p:cNvSpPr txBox="1"/>
          <p:nvPr>
            <p:ph idx="12" type="sldNum"/>
          </p:nvPr>
        </p:nvSpPr>
        <p:spPr>
          <a:xfrm>
            <a:off x="50074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5761" y="0"/>
            <a:ext cx="1003301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5625"/>
            <a:ext cx="342900" cy="9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043fe54d0_0_1171"/>
          <p:cNvSpPr txBox="1"/>
          <p:nvPr>
            <p:ph type="title"/>
          </p:nvPr>
        </p:nvSpPr>
        <p:spPr>
          <a:xfrm>
            <a:off x="500741" y="3445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0" name="Google Shape;120;g2a043fe54d0_0_1171"/>
          <p:cNvSpPr txBox="1"/>
          <p:nvPr>
            <p:ph idx="1" type="body"/>
          </p:nvPr>
        </p:nvSpPr>
        <p:spPr>
          <a:xfrm>
            <a:off x="500741" y="1835899"/>
            <a:ext cx="1119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Light"/>
              <a:buChar char="•"/>
              <a:defRPr i="0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•"/>
              <a:defRPr i="0" sz="24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Char char="•"/>
              <a:defRPr i="0" sz="20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1" name="Google Shape;121;g2a043fe54d0_0_1171"/>
          <p:cNvSpPr txBox="1"/>
          <p:nvPr>
            <p:ph idx="12" type="sldNum"/>
          </p:nvPr>
        </p:nvSpPr>
        <p:spPr>
          <a:xfrm>
            <a:off x="50074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043fe54d0_0_1180"/>
          <p:cNvSpPr txBox="1"/>
          <p:nvPr>
            <p:ph idx="12" type="sldNum"/>
          </p:nvPr>
        </p:nvSpPr>
        <p:spPr>
          <a:xfrm>
            <a:off x="50074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g2a043fe54d0_0_1180"/>
          <p:cNvSpPr txBox="1"/>
          <p:nvPr>
            <p:ph type="title"/>
          </p:nvPr>
        </p:nvSpPr>
        <p:spPr>
          <a:xfrm>
            <a:off x="2555575" y="1828800"/>
            <a:ext cx="862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 Medium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043fe54d0_0_11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7" name="Google Shape;127;g2a043fe54d0_0_118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8" name="Google Shape;128;g2a043fe54d0_0_118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043fe54d0_0_11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1" name="Google Shape;131;g2a043fe54d0_0_11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2" name="Google Shape;132;g2a043fe54d0_0_11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3" name="Google Shape;133;g2a043fe54d0_0_11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043fe54d0_0_11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6" name="Google Shape;136;g2a043fe54d0_0_11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043fe54d0_0_11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9" name="Google Shape;139;g2a043fe54d0_0_11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0" name="Google Shape;140;g2a043fe54d0_0_11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043fe54d0_0_11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3" name="Google Shape;143;g2a043fe54d0_0_11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043fe54d0_0_12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a043fe54d0_0_12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47" name="Google Shape;147;g2a043fe54d0_0_12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" name="Google Shape;148;g2a043fe54d0_0_120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9" name="Google Shape;149;g2a043fe54d0_0_12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043fe54d0_0_12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52" name="Google Shape;152;g2a043fe54d0_0_12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043fe54d0_0_12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5" name="Google Shape;155;g2a043fe54d0_0_12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6" name="Google Shape;156;g2a043fe54d0_0_12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bik Medium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42900"/>
            <a:ext cx="330200" cy="10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483" y="5854700"/>
            <a:ext cx="10033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797" y="-12843"/>
            <a:ext cx="1003301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043fe54d0_0_12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bg>
      <p:bgPr>
        <a:solidFill>
          <a:srgbClr val="A3D65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43fe54d0_0_1217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/>
        </p:txBody>
      </p:sp>
      <p:sp>
        <p:nvSpPr>
          <p:cNvPr id="161" name="Google Shape;161;g2a043fe54d0_0_121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g2a043fe54d0_0_12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043fe54d0_0_1221"/>
          <p:cNvSpPr txBox="1"/>
          <p:nvPr>
            <p:ph type="title"/>
          </p:nvPr>
        </p:nvSpPr>
        <p:spPr>
          <a:xfrm>
            <a:off x="500741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5" name="Google Shape;165;g2a043fe54d0_0_1221"/>
          <p:cNvSpPr txBox="1"/>
          <p:nvPr>
            <p:ph idx="1" type="body"/>
          </p:nvPr>
        </p:nvSpPr>
        <p:spPr>
          <a:xfrm>
            <a:off x="500741" y="1835899"/>
            <a:ext cx="1119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Light"/>
              <a:buChar char="•"/>
              <a:defRPr i="0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•"/>
              <a:defRPr i="0" sz="24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Char char="•"/>
              <a:defRPr i="0" sz="20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•"/>
              <a:defRPr i="0" sz="19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6" name="Google Shape;166;g2a043fe54d0_0_1221"/>
          <p:cNvSpPr txBox="1"/>
          <p:nvPr>
            <p:ph idx="12" type="sldNum"/>
          </p:nvPr>
        </p:nvSpPr>
        <p:spPr>
          <a:xfrm>
            <a:off x="50074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043fe54d0_0_1225"/>
          <p:cNvSpPr txBox="1"/>
          <p:nvPr>
            <p:ph type="title"/>
          </p:nvPr>
        </p:nvSpPr>
        <p:spPr>
          <a:xfrm>
            <a:off x="415600" y="740800"/>
            <a:ext cx="53763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1D77"/>
              </a:buClr>
              <a:buSzPts val="3200"/>
              <a:buNone/>
              <a:defRPr b="1" sz="3200">
                <a:solidFill>
                  <a:srgbClr val="781D77"/>
                </a:solidFill>
              </a:defRPr>
            </a:lvl9pPr>
          </a:lstStyle>
          <a:p/>
        </p:txBody>
      </p:sp>
      <p:sp>
        <p:nvSpPr>
          <p:cNvPr id="169" name="Google Shape;169;g2a043fe54d0_0_1225"/>
          <p:cNvSpPr txBox="1"/>
          <p:nvPr>
            <p:ph idx="1" type="body"/>
          </p:nvPr>
        </p:nvSpPr>
        <p:spPr>
          <a:xfrm>
            <a:off x="415600" y="1852800"/>
            <a:ext cx="53763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70" name="Google Shape;170;g2a043fe54d0_0_12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g2a043fe54d0_0_1225"/>
          <p:cNvPicPr preferRelativeResize="0"/>
          <p:nvPr/>
        </p:nvPicPr>
        <p:blipFill rotWithShape="1">
          <a:blip r:embed="rId2">
            <a:alphaModFix/>
          </a:blip>
          <a:srcRect b="0" l="6935" r="22577" t="0"/>
          <a:stretch/>
        </p:blipFill>
        <p:spPr>
          <a:xfrm>
            <a:off x="6075470" y="-39317"/>
            <a:ext cx="7330763" cy="693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828799"/>
            <a:ext cx="1839075" cy="18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/>
          <p:nvPr>
            <p:ph type="title"/>
          </p:nvPr>
        </p:nvSpPr>
        <p:spPr>
          <a:xfrm>
            <a:off x="2555574" y="1828800"/>
            <a:ext cx="8622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ubik Medium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1269" y="0"/>
            <a:ext cx="520731" cy="158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62600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0700" y="-2569"/>
            <a:ext cx="1016001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0"/>
            <a:ext cx="6096000" cy="686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9"/>
          <p:cNvSpPr txBox="1"/>
          <p:nvPr>
            <p:ph type="title"/>
          </p:nvPr>
        </p:nvSpPr>
        <p:spPr>
          <a:xfrm>
            <a:off x="500743" y="344577"/>
            <a:ext cx="4893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Medium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1950" y="6437312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518900" y="4049486"/>
            <a:ext cx="673100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500742" y="3445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3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07000"/>
            <a:ext cx="330200" cy="10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0700" y="-2569"/>
            <a:ext cx="1016001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0" y="0"/>
            <a:ext cx="6096000" cy="686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8"/>
          <p:cNvSpPr txBox="1"/>
          <p:nvPr>
            <p:ph type="title"/>
          </p:nvPr>
        </p:nvSpPr>
        <p:spPr>
          <a:xfrm>
            <a:off x="500743" y="344577"/>
            <a:ext cx="4893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Medium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1760200" y="713769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1547" y="6538912"/>
            <a:ext cx="1003301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bik Medium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D8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D8D8D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D8D8D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D8D8D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2352783" cy="235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700" y="4871156"/>
            <a:ext cx="495300" cy="133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500742" y="344577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 Medium"/>
              <a:buNone/>
              <a:defRPr b="0" i="0" sz="3200" u="none" cap="none" strike="noStrik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2" type="sldNum"/>
          </p:nvPr>
        </p:nvSpPr>
        <p:spPr>
          <a:xfrm>
            <a:off x="50074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Google Shape;8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82002" y="6379845"/>
            <a:ext cx="1114697" cy="2612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11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043fe54d0_0_1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2a043fe54d0_0_115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2a043fe54d0_0_115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773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1beee21e5_1_0"/>
          <p:cNvSpPr txBox="1"/>
          <p:nvPr/>
        </p:nvSpPr>
        <p:spPr>
          <a:xfrm>
            <a:off x="537025" y="778325"/>
            <a:ext cx="9030600" cy="1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Rubik Medium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KPLAY Learner Outcomes Pilot Study Report</a:t>
            </a:r>
            <a:endParaRPr b="0" i="0" sz="4900" u="none" cap="none" strike="noStrike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             </a:t>
            </a:r>
            <a:endParaRPr b="1" i="0" sz="43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7" name="Google Shape;177;g2a1beee21e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1800" y="1317400"/>
            <a:ext cx="2870199" cy="404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a1beee21e5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833" y="4818233"/>
            <a:ext cx="4300967" cy="203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a1beee21e5_1_0"/>
          <p:cNvPicPr preferRelativeResize="0"/>
          <p:nvPr/>
        </p:nvPicPr>
        <p:blipFill rotWithShape="1">
          <a:blip r:embed="rId5">
            <a:alphaModFix/>
          </a:blip>
          <a:srcRect b="25414" l="10144" r="9790" t="24635"/>
          <a:stretch/>
        </p:blipFill>
        <p:spPr>
          <a:xfrm>
            <a:off x="10438135" y="274337"/>
            <a:ext cx="1258562" cy="3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c7108cc8f_2_24"/>
          <p:cNvSpPr txBox="1"/>
          <p:nvPr>
            <p:ph type="title"/>
          </p:nvPr>
        </p:nvSpPr>
        <p:spPr>
          <a:xfrm>
            <a:off x="0" y="1003775"/>
            <a:ext cx="4410000" cy="5571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657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180">
                <a:solidFill>
                  <a:schemeClr val="lt1"/>
                </a:solidFill>
              </a:rPr>
              <a:t>Did the pilot KPLAY FLN intervention lead to improved learning outcomes?</a:t>
            </a:r>
            <a:endParaRPr sz="3180">
              <a:solidFill>
                <a:schemeClr val="lt1"/>
              </a:solidFill>
            </a:endParaRPr>
          </a:p>
        </p:txBody>
      </p:sp>
      <p:sp>
        <p:nvSpPr>
          <p:cNvPr id="243" name="Google Shape;243;g1ec7108cc8f_2_24"/>
          <p:cNvSpPr txBox="1"/>
          <p:nvPr>
            <p:ph idx="1" type="body"/>
          </p:nvPr>
        </p:nvSpPr>
        <p:spPr>
          <a:xfrm>
            <a:off x="4612875" y="583975"/>
            <a:ext cx="7015500" cy="599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Preliminary assessment data, shows slight shifts in some literacy skills and no changes in numeracy </a:t>
            </a:r>
            <a:r>
              <a:rPr lang="en-US" sz="2100">
                <a:latin typeface="Rubik"/>
                <a:ea typeface="Rubik"/>
                <a:cs typeface="Rubik"/>
                <a:sym typeface="Rubik"/>
              </a:rPr>
              <a:t>however, qualitative data shows changes in: </a:t>
            </a:r>
            <a:endParaRPr sz="2100">
              <a:latin typeface="Rubik"/>
              <a:ea typeface="Rubik"/>
              <a:cs typeface="Rubik"/>
              <a:sym typeface="Rubik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2100"/>
              <a:buFont typeface="Rubik"/>
              <a:buAutoNum type="arabicPeriod"/>
            </a:pPr>
            <a:r>
              <a:rPr lang="en-US" sz="21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Teachers greatly appreciated the focused training provided as part of this study:</a:t>
            </a:r>
            <a:endParaRPr sz="2100">
              <a:solidFill>
                <a:srgbClr val="444746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a) Teachers found the focus on playful learning activities tailored to specific literacy and numeracy skills incredibly helpful</a:t>
            </a:r>
            <a:endParaRPr sz="2100">
              <a:solidFill>
                <a:srgbClr val="444746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 b) The focus on relevant lesson plans helped teachers think about their own lesson planning strategies and how to integrate playful learning into their own planning</a:t>
            </a:r>
            <a:endParaRPr sz="2100">
              <a:solidFill>
                <a:srgbClr val="444746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100"/>
              <a:buFont typeface="Rubik"/>
              <a:buAutoNum type="arabicPeriod"/>
            </a:pPr>
            <a:r>
              <a:rPr lang="en-US" sz="2100"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Teachers have demonstrated commendable efforts in integrating learner-centred and playful learning activities into their instructional approaches, however, there are still persistent challenges that impede these efforts</a:t>
            </a:r>
            <a:endParaRPr sz="2100"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>
            <p:ph type="title"/>
          </p:nvPr>
        </p:nvSpPr>
        <p:spPr>
          <a:xfrm>
            <a:off x="337275" y="2666100"/>
            <a:ext cx="55875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 Medium"/>
              <a:buNone/>
            </a:pPr>
            <a:r>
              <a:rPr b="1" lang="en-US" sz="3400"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Challenges that impede teacher’s efforts</a:t>
            </a:r>
            <a:endParaRPr b="1" sz="34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6244975" y="131550"/>
            <a:ext cx="5360400" cy="6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AutoNum type="arabicPeriod"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significant impediment identified was the challenge of comprehension among learners, attributed to their limited understanding of English, the designated language of instruction. 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AutoNum type="arabicPeriod"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Effective Feedback strategies:While feedback strategies were shared during training, they may not be as effective in challenging conditions like large class sizes and limited resources.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AutoNum type="arabicPeriod"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Learners are not seen to be actively involved in the learning process: </a:t>
            </a:r>
            <a:r>
              <a:rPr lang="en-US" sz="1900">
                <a:latin typeface="Rubik"/>
                <a:ea typeface="Rubik"/>
                <a:cs typeface="Rubik"/>
                <a:sym typeface="Rubik"/>
              </a:rPr>
              <a:t>participation in learner centered lessons should employ strategies that are meaningful and effective for the learners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773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c7108cc8f_4_0"/>
          <p:cNvSpPr txBox="1"/>
          <p:nvPr>
            <p:ph type="title"/>
          </p:nvPr>
        </p:nvSpPr>
        <p:spPr>
          <a:xfrm>
            <a:off x="415600" y="593375"/>
            <a:ext cx="69666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Thoughts and Reflections…</a:t>
            </a:r>
            <a:endParaRPr sz="3500">
              <a:solidFill>
                <a:schemeClr val="lt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255" name="Google Shape;255;g1ec7108cc8f_4_0"/>
          <p:cNvSpPr txBox="1"/>
          <p:nvPr>
            <p:ph idx="1" type="body"/>
          </p:nvPr>
        </p:nvSpPr>
        <p:spPr>
          <a:xfrm>
            <a:off x="4475375" y="1536625"/>
            <a:ext cx="7462800" cy="388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We are still analysing the findings, but </a:t>
            </a:r>
            <a:r>
              <a:rPr b="1" lang="en-US" sz="3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would</a:t>
            </a:r>
            <a:r>
              <a:rPr b="1" lang="en-US" sz="3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love to hear your thoughts and reflections about these initial findings.</a:t>
            </a:r>
            <a:endParaRPr b="1" sz="35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56" name="Google Shape;256;g1ec7108cc8f_4_0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15600" y="1768209"/>
            <a:ext cx="3321575" cy="33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/>
          <p:nvPr>
            <p:ph type="title"/>
          </p:nvPr>
        </p:nvSpPr>
        <p:spPr>
          <a:xfrm>
            <a:off x="500742" y="538150"/>
            <a:ext cx="1119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 Medium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85" name="Google Shape;185;p2"/>
          <p:cNvSpPr txBox="1"/>
          <p:nvPr>
            <p:ph idx="1" type="body"/>
          </p:nvPr>
        </p:nvSpPr>
        <p:spPr>
          <a:xfrm>
            <a:off x="500742" y="1892312"/>
            <a:ext cx="1119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latin typeface="Rubik"/>
                <a:ea typeface="Rubik"/>
                <a:cs typeface="Rubik"/>
                <a:sym typeface="Rubik"/>
              </a:rPr>
              <a:t>Based on KPLAY’s Theory</a:t>
            </a:r>
            <a:r>
              <a:rPr lang="en-US" sz="2000"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of </a:t>
            </a:r>
            <a:r>
              <a:rPr lang="en-US" sz="2000">
                <a:latin typeface="Rubik"/>
                <a:ea typeface="Rubik"/>
                <a:cs typeface="Rubik"/>
                <a:sym typeface="Rubik"/>
              </a:rPr>
              <a:t>Change</a:t>
            </a:r>
            <a:r>
              <a:rPr lang="en-US" sz="2000">
                <a:latin typeface="Rubik"/>
                <a:ea typeface="Rubik"/>
                <a:cs typeface="Rubik"/>
                <a:sym typeface="Rubik"/>
              </a:rPr>
              <a:t>, this research project sought to explore how KPLAY changes teacher practice which transforms the learners’ learning experience and, ultimately, impacts learning outcomes. 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latin typeface="Rubik"/>
                <a:ea typeface="Rubik"/>
                <a:cs typeface="Rubik"/>
                <a:sym typeface="Rubik"/>
              </a:rPr>
              <a:t>The research indicates that changes in teacher practices are initiating a shift in the learning process and altering how learners interact with content. However, significant challenges persist in transforming classroom practices and the learning environment, posing obstacles and influencing learning outcomes.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This research points to key points where KPLAY could strengthen its offerings.</a:t>
            </a:r>
            <a:endParaRPr sz="2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c7108cc8f_2_1"/>
          <p:cNvSpPr txBox="1"/>
          <p:nvPr>
            <p:ph type="title"/>
          </p:nvPr>
        </p:nvSpPr>
        <p:spPr>
          <a:xfrm>
            <a:off x="495300" y="342900"/>
            <a:ext cx="55926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 Medium"/>
              <a:buNone/>
            </a:pPr>
            <a:r>
              <a:rPr lang="en-US">
                <a:solidFill>
                  <a:schemeClr val="lt1"/>
                </a:solidFill>
              </a:rPr>
              <a:t>KPLAY Theory of Change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g1ec7108cc8f_2_1"/>
          <p:cNvSpPr txBox="1"/>
          <p:nvPr>
            <p:ph idx="1" type="body"/>
          </p:nvPr>
        </p:nvSpPr>
        <p:spPr>
          <a:xfrm>
            <a:off x="495300" y="1251500"/>
            <a:ext cx="10913400" cy="4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If teachers in </a:t>
            </a: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Kenya</a:t>
            </a: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understand the value of and have access to localised, easy to implement learning through play with technology (LTPT) activities; </a:t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if they are empowered with the skills and mindsets to embrace and create LTPT;</a:t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and if they have support </a:t>
            </a: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from</a:t>
            </a: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and are held accountable by local education leaders, school leaders, coaches, peers, parents and communities to use LTPT;</a:t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then teachers will integrate LTPT effectively in the classroom and children in Kenyan primary schools will be able to learn 21st century skills through play.</a:t>
            </a:r>
            <a:endParaRPr sz="2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043fe54d0_0_786"/>
          <p:cNvSpPr txBox="1"/>
          <p:nvPr>
            <p:ph idx="1" type="body"/>
          </p:nvPr>
        </p:nvSpPr>
        <p:spPr>
          <a:xfrm>
            <a:off x="644950" y="1573900"/>
            <a:ext cx="107439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Research Goal: 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Investigate the impact of teachers implementing instructional strategies based on learning through play in the classroom and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its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effect on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learners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Literacy and Numeracy.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9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Research methodology: </a:t>
            </a:r>
            <a:r>
              <a:rPr lang="en-US" sz="19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research employed a comparative approach; treatment schools from the 2021 cohort which were contrasted with a selected control group of schools.</a:t>
            </a:r>
            <a:endParaRPr sz="1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9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Research Approach:  </a:t>
            </a:r>
            <a:r>
              <a:rPr lang="en-US" sz="19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Mixed methods of data collection and analysis</a:t>
            </a:r>
            <a:endParaRPr sz="1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Quantitative: EGRA &amp; EGMA at baseline and endline</a:t>
            </a:r>
            <a:endParaRPr sz="1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Qualitative: Training observation, lesson observations &amp; teacher interviews.</a:t>
            </a:r>
            <a:endParaRPr sz="19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7" name="Google Shape;197;g2a043fe54d0_0_7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74195" y="0"/>
            <a:ext cx="5444972" cy="82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a043fe54d0_0_786"/>
          <p:cNvPicPr preferRelativeResize="0"/>
          <p:nvPr/>
        </p:nvPicPr>
        <p:blipFill rotWithShape="1">
          <a:blip r:embed="rId4">
            <a:alphaModFix/>
          </a:blip>
          <a:srcRect b="42105" l="0" r="0" t="0"/>
          <a:stretch/>
        </p:blipFill>
        <p:spPr>
          <a:xfrm>
            <a:off x="6419700" y="5646867"/>
            <a:ext cx="1659868" cy="121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a043fe54d0_0_786"/>
          <p:cNvPicPr preferRelativeResize="0"/>
          <p:nvPr/>
        </p:nvPicPr>
        <p:blipFill rotWithShape="1">
          <a:blip r:embed="rId5">
            <a:alphaModFix/>
          </a:blip>
          <a:srcRect b="25414" l="10144" r="9790" t="24635"/>
          <a:stretch/>
        </p:blipFill>
        <p:spPr>
          <a:xfrm>
            <a:off x="10438135" y="274337"/>
            <a:ext cx="1258562" cy="3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a043fe54d0_0_786"/>
          <p:cNvSpPr txBox="1"/>
          <p:nvPr/>
        </p:nvSpPr>
        <p:spPr>
          <a:xfrm>
            <a:off x="644950" y="821525"/>
            <a:ext cx="5445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 Medium"/>
              <a:buNone/>
            </a:pPr>
            <a:r>
              <a:rPr lang="en-US" sz="32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Research</a:t>
            </a:r>
            <a:r>
              <a:rPr lang="en-US" sz="2400">
                <a:solidFill>
                  <a:schemeClr val="dk2"/>
                </a:solidFill>
              </a:rPr>
              <a:t> </a:t>
            </a:r>
            <a:r>
              <a:rPr lang="en-US" sz="32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Design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043fe54d0_0_1230"/>
          <p:cNvSpPr txBox="1"/>
          <p:nvPr>
            <p:ph type="title"/>
          </p:nvPr>
        </p:nvSpPr>
        <p:spPr>
          <a:xfrm>
            <a:off x="611225" y="196875"/>
            <a:ext cx="30585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8148"/>
              <a:buNone/>
            </a:pPr>
            <a:r>
              <a:rPr lang="en-US" sz="2700">
                <a:solidFill>
                  <a:srgbClr val="264653"/>
                </a:solidFill>
                <a:latin typeface="Rubik ExtraBold"/>
                <a:ea typeface="Rubik ExtraBold"/>
                <a:cs typeface="Rubik ExtraBold"/>
                <a:sym typeface="Rubik ExtraBold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Research </a:t>
            </a:r>
            <a:r>
              <a:rPr lang="en-US" sz="2700">
                <a:solidFill>
                  <a:srgbClr val="264653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Design</a:t>
            </a:r>
            <a:endParaRPr sz="2700">
              <a:solidFill>
                <a:srgbClr val="264653"/>
              </a:solidFill>
              <a:latin typeface="Rubik ExtraBold"/>
              <a:ea typeface="Rubik ExtraBold"/>
              <a:cs typeface="Rubik ExtraBold"/>
              <a:sym typeface="Rubik ExtraBold"/>
            </a:endParaRPr>
          </a:p>
        </p:txBody>
      </p:sp>
      <p:sp>
        <p:nvSpPr>
          <p:cNvPr id="206" name="Google Shape;206;g2a043fe54d0_0_1230"/>
          <p:cNvSpPr txBox="1"/>
          <p:nvPr>
            <p:ph idx="1" type="body"/>
          </p:nvPr>
        </p:nvSpPr>
        <p:spPr>
          <a:xfrm>
            <a:off x="100775" y="887350"/>
            <a:ext cx="6632100" cy="59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Sample schools :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 Treatment Schools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                              4 Control schools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                              1 Teacher per school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Total Grade 3  Learners Reached:     </a:t>
            </a:r>
            <a:endParaRPr b="1" sz="20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Baseline: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291/435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Endline:</a:t>
            </a:r>
            <a:r>
              <a:rPr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 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284/435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Research Tools:</a:t>
            </a:r>
            <a:endParaRPr b="1" sz="200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EGRA: </a:t>
            </a: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Early Grade Reading Assessment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EGMA </a:t>
            </a: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Early Grade Mathematics Assessment</a:t>
            </a:r>
            <a:endParaRPr b="1"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In addition, the research team conducted: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"/>
              <a:buChar char="●"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Key Informant Interviews 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with grade 3 teachers in the treatment schools at endline.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ubik"/>
              <a:buChar char="●"/>
            </a:pPr>
            <a:r>
              <a:rPr b="1" lang="en-US" sz="200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Lesson observations</a:t>
            </a: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Math and English lessons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7" name="Google Shape;207;g2a043fe54d0_0_1230"/>
          <p:cNvSpPr/>
          <p:nvPr/>
        </p:nvSpPr>
        <p:spPr>
          <a:xfrm>
            <a:off x="6733000" y="1167250"/>
            <a:ext cx="5294400" cy="47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2a043fe54d0_0_1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74195" y="0"/>
            <a:ext cx="5444972" cy="82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a043fe54d0_0_1230"/>
          <p:cNvPicPr preferRelativeResize="0"/>
          <p:nvPr/>
        </p:nvPicPr>
        <p:blipFill rotWithShape="1">
          <a:blip r:embed="rId4">
            <a:alphaModFix/>
          </a:blip>
          <a:srcRect b="42105" l="0" r="0" t="0"/>
          <a:stretch/>
        </p:blipFill>
        <p:spPr>
          <a:xfrm>
            <a:off x="5970000" y="5646867"/>
            <a:ext cx="1659868" cy="1211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a043fe54d0_0_1230"/>
          <p:cNvSpPr txBox="1"/>
          <p:nvPr/>
        </p:nvSpPr>
        <p:spPr>
          <a:xfrm>
            <a:off x="6733000" y="1531150"/>
            <a:ext cx="529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1" name="Google Shape;211;g2a043fe54d0_0_1230"/>
          <p:cNvPicPr preferRelativeResize="0"/>
          <p:nvPr/>
        </p:nvPicPr>
        <p:blipFill rotWithShape="1">
          <a:blip r:embed="rId5">
            <a:alphaModFix/>
          </a:blip>
          <a:srcRect b="25414" l="10144" r="9790" t="24635"/>
          <a:stretch/>
        </p:blipFill>
        <p:spPr>
          <a:xfrm>
            <a:off x="10438135" y="274337"/>
            <a:ext cx="1258562" cy="3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a043fe54d0_0_12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3000" y="1171700"/>
            <a:ext cx="5294400" cy="47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773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03181c8a6_0_0"/>
          <p:cNvSpPr txBox="1"/>
          <p:nvPr>
            <p:ph type="ctrTitle"/>
          </p:nvPr>
        </p:nvSpPr>
        <p:spPr>
          <a:xfrm>
            <a:off x="4121050" y="2820900"/>
            <a:ext cx="37938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bik Medium"/>
              <a:buNone/>
            </a:pPr>
            <a:r>
              <a:rPr lang="en-US" sz="6000">
                <a:solidFill>
                  <a:schemeClr val="lt1"/>
                </a:solidFill>
              </a:rPr>
              <a:t>Findings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c7108cc8f_0_7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Preliminary Analysis: EGRA</a:t>
            </a:r>
            <a:endParaRPr/>
          </a:p>
        </p:txBody>
      </p:sp>
      <p:graphicFrame>
        <p:nvGraphicFramePr>
          <p:cNvPr id="223" name="Google Shape;223;g1ec7108cc8f_0_79"/>
          <p:cNvGraphicFramePr/>
          <p:nvPr/>
        </p:nvGraphicFramePr>
        <p:xfrm>
          <a:off x="584200" y="1608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{D786BA60-248D-407A-A7F2-DEA4351B7832}</a:tableStyleId>
              </a:tblPr>
              <a:tblGrid>
                <a:gridCol w="2286000"/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266700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Subtask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EGRA Pre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EGRA Post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66700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Letter sounds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24.3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1.16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22.6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1.84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28.1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1.15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20.3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1.48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Non-words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Familiar words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reading story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40.3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comprehension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Listening comprehension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c7108cc8f_0_29"/>
          <p:cNvSpPr txBox="1"/>
          <p:nvPr>
            <p:ph type="ctrTitle"/>
          </p:nvPr>
        </p:nvSpPr>
        <p:spPr>
          <a:xfrm>
            <a:off x="347227" y="227375"/>
            <a:ext cx="8500800" cy="86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000"/>
              <a:t>Preliminary Analysis: EGMA </a:t>
            </a:r>
            <a:endParaRPr sz="4000"/>
          </a:p>
        </p:txBody>
      </p:sp>
      <p:graphicFrame>
        <p:nvGraphicFramePr>
          <p:cNvPr id="229" name="Google Shape;229;g1ec7108cc8f_0_29"/>
          <p:cNvGraphicFramePr/>
          <p:nvPr/>
        </p:nvGraphicFramePr>
        <p:xfrm>
          <a:off x="584200" y="130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{D786BA60-248D-407A-A7F2-DEA4351B7832}</a:tableStyleId>
              </a:tblPr>
              <a:tblGrid>
                <a:gridCol w="2286000"/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266700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Subtask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EGMA Pre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EGMA Post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66700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Comparison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Comparison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Std. err.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identification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discrimination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Missing number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 level 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 level 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Subtraction level 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Subtraction level 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 problems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00" marB="121900" marR="12700" marL="12700" anchor="b">
                    <a:lnL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657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1fc977a9c_1_0"/>
          <p:cNvSpPr txBox="1"/>
          <p:nvPr>
            <p:ph type="title"/>
          </p:nvPr>
        </p:nvSpPr>
        <p:spPr>
          <a:xfrm>
            <a:off x="630200" y="195125"/>
            <a:ext cx="6956100" cy="79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Did the pilot KPLAY FLN intervention lead to improved learning outcomes?</a:t>
            </a:r>
            <a:endParaRPr/>
          </a:p>
        </p:txBody>
      </p:sp>
      <p:sp>
        <p:nvSpPr>
          <p:cNvPr id="235" name="Google Shape;235;g2a1fc977a9c_1_0"/>
          <p:cNvSpPr txBox="1"/>
          <p:nvPr>
            <p:ph idx="1" type="body"/>
          </p:nvPr>
        </p:nvSpPr>
        <p:spPr>
          <a:xfrm>
            <a:off x="317350" y="1101400"/>
            <a:ext cx="6648000" cy="552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Preliminary assessment data, shows slight shifts in some literacy skills and no changes in numeracy </a:t>
            </a:r>
            <a:r>
              <a:rPr lang="en-US" sz="1900">
                <a:latin typeface="Rubik"/>
                <a:ea typeface="Rubik"/>
                <a:cs typeface="Rubik"/>
                <a:sym typeface="Rubik"/>
              </a:rPr>
              <a:t>h</a:t>
            </a:r>
            <a:r>
              <a:rPr lang="en-US" sz="1900">
                <a:latin typeface="Rubik"/>
                <a:ea typeface="Rubik"/>
                <a:cs typeface="Rubik"/>
                <a:sym typeface="Rubik"/>
              </a:rPr>
              <a:t>owever, qualitative data shows changes in</a:t>
            </a:r>
            <a:r>
              <a:rPr lang="en-US" sz="1900">
                <a:latin typeface="Rubik"/>
                <a:ea typeface="Rubik"/>
                <a:cs typeface="Rubik"/>
                <a:sym typeface="Rubik"/>
              </a:rPr>
              <a:t>: </a:t>
            </a:r>
            <a:endParaRPr sz="1900">
              <a:latin typeface="Rubik"/>
              <a:ea typeface="Rubik"/>
              <a:cs typeface="Rubik"/>
              <a:sym typeface="Rubik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900"/>
              <a:buFont typeface="Rubik"/>
              <a:buAutoNum type="arabicPeriod"/>
            </a:pPr>
            <a:r>
              <a:rPr lang="en-US" sz="19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Teachers greatly appreciated the focused training provided as part of this study:</a:t>
            </a:r>
            <a:endParaRPr sz="1900">
              <a:solidFill>
                <a:srgbClr val="444746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a) Teachers found the focus on playful learning activities tailored to the specific literacy and numeracy skills </a:t>
            </a:r>
            <a:r>
              <a:rPr lang="en-US" sz="19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incredibly</a:t>
            </a:r>
            <a:r>
              <a:rPr lang="en-US" sz="19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 helpful</a:t>
            </a:r>
            <a:endParaRPr sz="1900">
              <a:solidFill>
                <a:srgbClr val="444746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444746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 b) The focus on relevant lesson plans helped teachers think about their own lesson planning strategies and how to integrate playful learning into their own planning</a:t>
            </a:r>
            <a:endParaRPr sz="1900">
              <a:solidFill>
                <a:srgbClr val="444746"/>
              </a:solidFill>
              <a:highlight>
                <a:srgbClr val="FFFFFF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900"/>
              <a:buFont typeface="Rubik"/>
              <a:buAutoNum type="arabicPeriod"/>
            </a:pPr>
            <a:r>
              <a:rPr lang="en-US" sz="1900"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Teachers have demonstrated commendable efforts in integrating learner-centred and playful learning activities into their instructional approaches, however, there are still persistent challenges that impede these efforts</a:t>
            </a:r>
            <a:endParaRPr sz="1900"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6" name="Google Shape;236;g2a1fc977a9c_1_0"/>
          <p:cNvSpPr/>
          <p:nvPr>
            <p:ph idx="2" type="pic"/>
          </p:nvPr>
        </p:nvSpPr>
        <p:spPr>
          <a:xfrm>
            <a:off x="7252675" y="987425"/>
            <a:ext cx="4534800" cy="4873500"/>
          </a:xfrm>
          <a:prstGeom prst="rect">
            <a:avLst/>
          </a:prstGeom>
        </p:spPr>
      </p:sp>
      <p:pic>
        <p:nvPicPr>
          <p:cNvPr id="237" name="Google Shape;237;g2a1fc977a9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2675" y="987425"/>
            <a:ext cx="4786627" cy="481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KPLAY 1">
      <a:dk1>
        <a:srgbClr val="333333"/>
      </a:dk1>
      <a:lt1>
        <a:srgbClr val="FFFFFF"/>
      </a:lt1>
      <a:dk2>
        <a:srgbClr val="333333"/>
      </a:dk2>
      <a:lt2>
        <a:srgbClr val="E7E7E7"/>
      </a:lt2>
      <a:accent1>
        <a:srgbClr val="3C876B"/>
      </a:accent1>
      <a:accent2>
        <a:srgbClr val="2E3BB5"/>
      </a:accent2>
      <a:accent3>
        <a:srgbClr val="F25400"/>
      </a:accent3>
      <a:accent4>
        <a:srgbClr val="FFBF3C"/>
      </a:accent4>
      <a:accent5>
        <a:srgbClr val="295A46"/>
      </a:accent5>
      <a:accent6>
        <a:srgbClr val="172B72"/>
      </a:accent6>
      <a:hlink>
        <a:srgbClr val="D83200"/>
      </a:hlink>
      <a:folHlink>
        <a:srgbClr val="F29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1AE70927D6E468C7677A22FE4A502" ma:contentTypeVersion="21" ma:contentTypeDescription="Create a new document." ma:contentTypeScope="" ma:versionID="180b9dd2d3f08e68a7f9244f7aaa301f">
  <xsd:schema xmlns:xsd="http://www.w3.org/2001/XMLSchema" xmlns:xs="http://www.w3.org/2001/XMLSchema" xmlns:p="http://schemas.microsoft.com/office/2006/metadata/properties" xmlns:ns2="8d446eb1-f6b8-420c-a5ca-271ff040f173" xmlns:ns3="9fc82260-a8c6-4557-83fd-25eaa9fdd7a4" targetNamespace="http://schemas.microsoft.com/office/2006/metadata/properties" ma:root="true" ma:fieldsID="175158e9a2c46d662155336032c182e3" ns2:_="" ns3:_="">
    <xsd:import namespace="8d446eb1-f6b8-420c-a5ca-271ff040f173"/>
    <xsd:import namespace="9fc82260-a8c6-4557-83fd-25eaa9fdd7a4"/>
    <xsd:element name="properties">
      <xsd:complexType>
        <xsd:sequence>
          <xsd:element name="documentManagement">
            <xsd:complexType>
              <xsd:all>
                <xsd:element ref="ns2:ce1ed8d798e541adb10e413938e09f7c" minOccurs="0"/>
                <xsd:element ref="ns2:TaxCatchAll" minOccurs="0"/>
                <xsd:element ref="ns2:m3f3aabbf1804980a9c015e191723064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46eb1-f6b8-420c-a5ca-271ff040f173" elementFormDefault="qualified">
    <xsd:import namespace="http://schemas.microsoft.com/office/2006/documentManagement/types"/>
    <xsd:import namespace="http://schemas.microsoft.com/office/infopath/2007/PartnerControls"/>
    <xsd:element name="ce1ed8d798e541adb10e413938e09f7c" ma:index="9" nillable="true" ma:taxonomy="true" ma:internalName="ce1ed8d798e541adb10e413938e09f7c" ma:taxonomyFieldName="Country" ma:displayName="Country" ma:fieldId="{ce1ed8d7-98e5-41ad-b10e-413938e09f7c}" ma:taxonomyMulti="true" ma:sspId="fe952b0e-87b1-4651-bd97-4ae9bbb31ca5" ma:termSetId="1aae8845-0c15-4b09-8c7f-8bc1846b1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712e8e5-ccd3-4ef9-96e7-3522e56421fc}" ma:internalName="TaxCatchAll" ma:showField="CatchAllData" ma:web="8d446eb1-f6b8-420c-a5ca-271ff040f1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3f3aabbf1804980a9c015e191723064" ma:index="12" nillable="true" ma:taxonomy="true" ma:internalName="m3f3aabbf1804980a9c015e191723064" ma:taxonomyFieldName="Programs" ma:displayName="Programs" ma:fieldId="{63f3aabb-f180-4980-a9c0-15e191723064}" ma:taxonomyMulti="true" ma:sspId="fe952b0e-87b1-4651-bd97-4ae9bbb31ca5" ma:termSetId="77eb5a22-eacd-4a56-8e87-3b6b85d80e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82260-a8c6-4557-83fd-25eaa9fdd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446eb1-f6b8-420c-a5ca-271ff040f173">
      <Value>2</Value>
      <Value>1</Value>
    </TaxCatchAll>
    <m3f3aabbf1804980a9c015e191723064 xmlns="8d446eb1-f6b8-420c-a5ca-271ff040f1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3099</TermName>
          <TermId xmlns="http://schemas.microsoft.com/office/infopath/2007/PartnerControls">844da7cc-62dd-4093-a8e9-5be6244feb74</TermId>
        </TermInfo>
      </Terms>
    </m3f3aabbf1804980a9c015e191723064>
    <lcf76f155ced4ddcb4097134ff3c332f xmlns="9fc82260-a8c6-4557-83fd-25eaa9fdd7a4">
      <Terms xmlns="http://schemas.microsoft.com/office/infopath/2007/PartnerControls"/>
    </lcf76f155ced4ddcb4097134ff3c332f>
    <ce1ed8d798e541adb10e413938e09f7c xmlns="8d446eb1-f6b8-420c-a5ca-271ff040f1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Kenya</TermName>
          <TermId xmlns="http://schemas.microsoft.com/office/infopath/2007/PartnerControls">8f25c35f-c6ea-40e3-99b2-a7abdf7f8c5e</TermId>
        </TermInfo>
      </Terms>
    </ce1ed8d798e541adb10e413938e09f7c>
  </documentManagement>
</p:properties>
</file>

<file path=customXml/itemProps1.xml><?xml version="1.0" encoding="utf-8"?>
<ds:datastoreItem xmlns:ds="http://schemas.openxmlformats.org/officeDocument/2006/customXml" ds:itemID="{58C532FA-718A-4616-B287-A2C4ACFB63F7}"/>
</file>

<file path=customXml/itemProps2.xml><?xml version="1.0" encoding="utf-8"?>
<ds:datastoreItem xmlns:ds="http://schemas.openxmlformats.org/officeDocument/2006/customXml" ds:itemID="{EB9CBC8E-AA90-4D5A-B611-097F899B29FD}"/>
</file>

<file path=customXml/itemProps3.xml><?xml version="1.0" encoding="utf-8"?>
<ds:datastoreItem xmlns:ds="http://schemas.openxmlformats.org/officeDocument/2006/customXml" ds:itemID="{74330D9E-F17B-4D3A-991F-8224CA4011C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Cotter Otieno</dc:creator>
  <dcterms:created xsi:type="dcterms:W3CDTF">2023-09-30T11:09:52Z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0x0101004511AE70927D6E468C7677A22FE4A502</vt:lpwstr>
  </property>
  <property fmtid="{D5CDD505-2E9C-101B-9397-08002B2CF9AE}" pid="3" name="Programs">
    <vt:lpwstr>1;#3099|844da7cc-62dd-4093-a8e9-5be6244feb74</vt:lpwstr>
  </property>
  <property fmtid="{D5CDD505-2E9C-101B-9397-08002B2CF9AE}" pid="4" name="Country">
    <vt:lpwstr>2;#Kenya|8f25c35f-c6ea-40e3-99b2-a7abdf7f8c5e</vt:lpwstr>
  </property>
  <property fmtid="{D5CDD505-2E9C-101B-9397-08002B2CF9AE}" pid="5" name="MediaServiceImageTags">
    <vt:lpwstr/>
  </property>
</Properties>
</file>